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1"/>
  </p:sldMasterIdLst>
  <p:notesMasterIdLst>
    <p:notesMasterId r:id="rId42"/>
  </p:notesMasterIdLst>
  <p:sldIdLst>
    <p:sldId id="307" r:id="rId2"/>
    <p:sldId id="257" r:id="rId3"/>
    <p:sldId id="258" r:id="rId4"/>
    <p:sldId id="265" r:id="rId5"/>
    <p:sldId id="266" r:id="rId6"/>
    <p:sldId id="312" r:id="rId7"/>
    <p:sldId id="269" r:id="rId8"/>
    <p:sldId id="314" r:id="rId9"/>
    <p:sldId id="313" r:id="rId10"/>
    <p:sldId id="315" r:id="rId11"/>
    <p:sldId id="270" r:id="rId12"/>
    <p:sldId id="316" r:id="rId13"/>
    <p:sldId id="317" r:id="rId14"/>
    <p:sldId id="273" r:id="rId15"/>
    <p:sldId id="319" r:id="rId16"/>
    <p:sldId id="318" r:id="rId17"/>
    <p:sldId id="276" r:id="rId18"/>
    <p:sldId id="311" r:id="rId19"/>
    <p:sldId id="279" r:id="rId20"/>
    <p:sldId id="280" r:id="rId21"/>
    <p:sldId id="282" r:id="rId22"/>
    <p:sldId id="284" r:id="rId23"/>
    <p:sldId id="285" r:id="rId24"/>
    <p:sldId id="287" r:id="rId25"/>
    <p:sldId id="289" r:id="rId26"/>
    <p:sldId id="320" r:id="rId27"/>
    <p:sldId id="322" r:id="rId28"/>
    <p:sldId id="310" r:id="rId29"/>
    <p:sldId id="321" r:id="rId30"/>
    <p:sldId id="294" r:id="rId31"/>
    <p:sldId id="297" r:id="rId32"/>
    <p:sldId id="298" r:id="rId33"/>
    <p:sldId id="299" r:id="rId34"/>
    <p:sldId id="323" r:id="rId35"/>
    <p:sldId id="301" r:id="rId36"/>
    <p:sldId id="325" r:id="rId37"/>
    <p:sldId id="302" r:id="rId38"/>
    <p:sldId id="324" r:id="rId39"/>
    <p:sldId id="305" r:id="rId40"/>
    <p:sldId id="306" r:id="rId4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112" d="100"/>
          <a:sy n="112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1902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Welcome, who 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60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ADMIN TITLE IS SAME AS IDENTIFIER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89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**</a:t>
            </a:r>
            <a:r>
              <a:rPr lang="en-US" baseline="0" dirty="0" smtClean="0"/>
              <a:t> how do we denote that we are in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 of section 1’s stuff?</a:t>
            </a:r>
            <a:endParaRPr dirty="0"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An</a:t>
            </a:r>
            <a:r>
              <a:rPr lang="en-US" baseline="0" dirty="0" smtClean="0"/>
              <a:t> application could deploy information to a website – for example an editorial app.</a:t>
            </a:r>
            <a:endParaRPr dirty="0"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0" dirty="0" smtClean="0"/>
              <a:t> teach teams to view data types as content first</a:t>
            </a:r>
          </a:p>
          <a:p>
            <a:r>
              <a:rPr lang="en-US" baseline="0" dirty="0" smtClean="0"/>
              <a:t>THE NEXT SCREEN HAS IN DEPTH INFORMATION</a:t>
            </a: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Everything</a:t>
            </a:r>
            <a:r>
              <a:rPr lang="en-US" baseline="0" dirty="0" smtClean="0"/>
              <a:t> is content, it just depends on who is accessing it and how it is presented.</a:t>
            </a:r>
          </a:p>
          <a:p>
            <a:r>
              <a:rPr lang="en-US" baseline="0" dirty="0" smtClean="0"/>
              <a:t>Talk about the ‘contact us’ example</a:t>
            </a: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most common entity references is the OG reference connecting content items to their groups.</a:t>
            </a: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ORDER content type.</a:t>
            </a:r>
            <a:r>
              <a:rPr lang="en-US" baseline="0" dirty="0" smtClean="0"/>
              <a:t> ASIGNEE field. Targeted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59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happens when you don</a:t>
            </a:r>
            <a:r>
              <a:rPr lang="fr-FR" dirty="0" smtClean="0"/>
              <a:t>’</a:t>
            </a:r>
            <a:r>
              <a:rPr lang="en-US" dirty="0" smtClean="0"/>
              <a:t>t want the field to be visible?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5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1" y="0"/>
            <a:ext cx="548782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29" y="685802"/>
            <a:ext cx="2972574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6069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685800"/>
            <a:ext cx="710754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92968" y="1151929"/>
            <a:ext cx="7358062" cy="23217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92968" y="3536156"/>
            <a:ext cx="7358062" cy="7947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3pPr>
            <a:lvl4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4pPr>
            <a:lvl5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5pPr>
            <a:lvl6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6pPr>
            <a:lvl7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7pPr>
            <a:lvl8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8pPr>
            <a:lvl9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33800" y="63246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2590800"/>
            <a:ext cx="6173807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38" y="5410200"/>
            <a:ext cx="6174998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2" y="685800"/>
            <a:ext cx="377288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91" y="685800"/>
            <a:ext cx="377288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500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500" y="1676400"/>
            <a:ext cx="3772883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89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3798" y="1676400"/>
            <a:ext cx="3772883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362" y="685800"/>
            <a:ext cx="5029438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362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685801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rupal.org/project/authcache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gif"/><Relationship Id="rId3" Type="http://schemas.openxmlformats.org/officeDocument/2006/relationships/image" Target="../media/image25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Using </a:t>
            </a:r>
            <a:r>
              <a:rPr lang="en-US" sz="4000" dirty="0" err="1" smtClean="0"/>
              <a:t>Drupal</a:t>
            </a:r>
            <a:r>
              <a:rPr lang="en-US" sz="4000" dirty="0" smtClean="0"/>
              <a:t> to Build Applications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Chris Porter</a:t>
            </a:r>
          </a:p>
          <a:p>
            <a:r>
              <a:rPr lang="en-US" dirty="0" err="1" smtClean="0"/>
              <a:t>Acquia</a:t>
            </a:r>
            <a:r>
              <a:rPr lang="en-US" dirty="0" smtClean="0"/>
              <a:t>, Inc.</a:t>
            </a:r>
          </a:p>
          <a:p>
            <a:r>
              <a:rPr lang="en-US" smtClean="0"/>
              <a:t>August 21,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635000"/>
            <a:ext cx="8420100" cy="5588000"/>
          </a:xfrm>
          <a:prstGeom prst="rect">
            <a:avLst/>
          </a:prstGeom>
        </p:spPr>
      </p:pic>
      <p:sp>
        <p:nvSpPr>
          <p:cNvPr id="6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The Data Model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51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7772400" cy="2000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508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70634"/>
              <a:buFont typeface="Arial"/>
              <a:buChar char="•"/>
            </a:pPr>
            <a:r>
              <a:rPr lang="en" sz="28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When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building, </a:t>
            </a:r>
            <a:r>
              <a:rPr lang="en" sz="2800" b="1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always name relationships</a:t>
            </a:r>
            <a:endParaRPr lang="en" sz="2800" b="1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70634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Understand the direction of 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relationships</a:t>
            </a:r>
            <a:endParaRPr lang="en" sz="28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70634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Know the difference between 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“-ed”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and 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“</a:t>
            </a:r>
            <a:r>
              <a:rPr lang="en" sz="2800" dirty="0" smtClean="0">
                <a:ea typeface="Arial"/>
                <a:cs typeface="Arial"/>
                <a:sym typeface="Arial"/>
              </a:rPr>
              <a:t>-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ing”</a:t>
            </a:r>
            <a:endParaRPr lang="en" sz="28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The Data Model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9144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Entity relationships are exposed as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views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relationships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752600"/>
            <a:ext cx="6934200" cy="3352800"/>
          </a:xfrm>
          <a:prstGeom prst="rect">
            <a:avLst/>
          </a:prstGeom>
        </p:spPr>
      </p:pic>
      <p:sp>
        <p:nvSpPr>
          <p:cNvPr id="5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The Data Model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67000" y="3462070"/>
            <a:ext cx="990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51182" y="4012722"/>
            <a:ext cx="1066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8458200" cy="5097780"/>
          </a:xfrm>
          <a:prstGeom prst="rect">
            <a:avLst/>
          </a:prstGeom>
        </p:spPr>
      </p:pic>
      <p:sp>
        <p:nvSpPr>
          <p:cNvPr id="6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The Data Model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68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The Data Model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Shape 114"/>
          <p:cNvSpPr txBox="1">
            <a:spLocks/>
          </p:cNvSpPr>
          <p:nvPr/>
        </p:nvSpPr>
        <p:spPr>
          <a:xfrm>
            <a:off x="228600" y="2209800"/>
            <a:ext cx="7772400" cy="2062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50800" bIns="45700" rtlCol="0" anchor="ctr" anchorCtr="0">
            <a:sp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kumimoji="0" lang="e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Relevant modules:</a:t>
            </a:r>
            <a:br>
              <a:rPr kumimoji="0" lang="e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</a:br>
            <a:r>
              <a:rPr kumimoji="0" lang="e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	</a:t>
            </a:r>
            <a:r>
              <a:rPr lang="en-US" sz="2000" kern="1200" dirty="0" err="1" smtClean="0">
                <a:solidFill>
                  <a:schemeClr val="dk1"/>
                </a:solidFill>
                <a:latin typeface="+mn-lt"/>
              </a:rPr>
              <a:t>Field_group_multiple</a:t>
            </a:r>
            <a:r>
              <a:rPr lang="en-US" sz="2000" kern="1200" dirty="0" smtClean="0">
                <a:solidFill>
                  <a:schemeClr val="dk1"/>
                </a:solidFill>
                <a:latin typeface="+mn-lt"/>
              </a:rPr>
              <a:t>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000" kern="1200" dirty="0" smtClean="0">
                <a:solidFill>
                  <a:schemeClr val="dk1"/>
                </a:solidFill>
                <a:latin typeface="+mn-lt"/>
              </a:rPr>
              <a:t>	</a:t>
            </a:r>
            <a:r>
              <a:rPr lang="en-US" sz="2000" kern="1200" dirty="0" err="1" smtClean="0">
                <a:solidFill>
                  <a:schemeClr val="dk1"/>
                </a:solidFill>
                <a:latin typeface="+mn-lt"/>
              </a:rPr>
              <a:t>Field_collections</a:t>
            </a:r>
            <a:r>
              <a:rPr lang="en-US" sz="2000" kern="1200" dirty="0" smtClean="0">
                <a:solidFill>
                  <a:schemeClr val="dk1"/>
                </a:solidFill>
                <a:latin typeface="+mn-lt"/>
              </a:rPr>
              <a:t>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000" kern="1200" dirty="0" smtClean="0">
                <a:solidFill>
                  <a:schemeClr val="dk1"/>
                </a:solidFill>
                <a:latin typeface="+mn-lt"/>
              </a:rPr>
              <a:t>(beware of: http://drupal.org/node/1031010)</a:t>
            </a:r>
          </a:p>
          <a:p>
            <a:pPr>
              <a:buClr>
                <a:schemeClr val="dk1"/>
              </a:buClr>
              <a:buSzPct val="25000"/>
            </a:pPr>
            <a:endParaRPr kumimoji="0" lang="en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990600"/>
            <a:ext cx="85344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" sz="2800" u="sng" dirty="0" smtClean="0">
                <a:solidFill>
                  <a:schemeClr val="tx1"/>
                </a:solidFill>
                <a:latin typeface="+mn-lt"/>
              </a:rPr>
              <a:t>Complex fields </a:t>
            </a:r>
            <a:r>
              <a:rPr lang="en" sz="2800" dirty="0" smtClean="0">
                <a:solidFill>
                  <a:schemeClr val="tx1"/>
                </a:solidFill>
                <a:latin typeface="+mn-lt"/>
              </a:rPr>
              <a:t>have combinations of attributes not supplied by core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The Data Model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074" name="AutoShape 2" descr="https://mail-attachment.googleusercontent.com/attachment/u/0/?ui=2&amp;ik=11e6523681&amp;view=att&amp;th=1392d76d25811ab2&amp;attid=0.1&amp;disp=inline&amp;realattid=f_h5xadmpm0&amp;safe=1&amp;zw&amp;saduie=AG9B_P_DwtyaVBkc28q0N80fl9_v&amp;sadet=1345087552669&amp;sads=a3NABjRrNutHVQLydLMnt8nUB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s://mail-attachment.googleusercontent.com/attachment/u/0/?ui=2&amp;ik=11e6523681&amp;view=att&amp;th=1392d76d25811ab2&amp;attid=0.1&amp;disp=inline&amp;realattid=f_h5xadmpm0&amp;safe=1&amp;zw&amp;saduie=AG9B_P_DwtyaVBkc28q0N80fl9_v&amp;sadet=1345087552669&amp;sads=a3NABjRrNutHVQLydLMnt8nUB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https://mail-attachment.googleusercontent.com/attachment/u/0/?ui=2&amp;ik=11e6523681&amp;view=att&amp;th=1392d76d25811ab2&amp;attid=0.1&amp;disp=inline&amp;realattid=f_h5xadmpm0&amp;safe=1&amp;zw&amp;saduie=AG9B_P_DwtyaVBkc28q0N80fl9_v&amp;sadet=1345087552669&amp;sads=a3NABjRrNutHVQLydLMnt8nUB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 descr="C:\Users\cmoseman\Downloads\Screen shot 2012-08-15 at 8.24.30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36967"/>
            <a:ext cx="8603357" cy="4201833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7010400" y="3124200"/>
            <a:ext cx="7620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914400"/>
            <a:ext cx="324800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Field group multiple: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90600" y="4267200"/>
            <a:ext cx="7620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C:\Users\cmoseman\Downloads\Screen shot 2012-08-15 at 8.42.28 P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419600"/>
            <a:ext cx="4876800" cy="18767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The Data Model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C:\Users\cmoseman\Downloads\Screen shot 2012-08-15 at 8.11.03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210" y="1600200"/>
            <a:ext cx="8658841" cy="457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990600"/>
            <a:ext cx="265329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Field collections: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Regulating Access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0"/>
            <a:ext cx="6172200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Overview: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" sz="2800" dirty="0" smtClean="0">
                <a:solidFill>
                  <a:schemeClr val="tx1"/>
                </a:solidFill>
                <a:latin typeface="+mn-lt"/>
              </a:rPr>
              <a:t>Connecting with common user stores </a:t>
            </a:r>
          </a:p>
          <a:p>
            <a:pPr>
              <a:lnSpc>
                <a:spcPct val="90000"/>
              </a:lnSpc>
            </a:pPr>
            <a:r>
              <a:rPr lang="en" sz="2800" dirty="0" smtClean="0">
                <a:solidFill>
                  <a:schemeClr val="tx1"/>
                </a:solidFill>
                <a:latin typeface="+mn-lt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" sz="2800" dirty="0" smtClean="0">
                <a:solidFill>
                  <a:schemeClr val="tx1"/>
                </a:solidFill>
                <a:latin typeface="+mn-lt"/>
              </a:rPr>
              <a:t>Controlling user access to content</a:t>
            </a:r>
          </a:p>
          <a:p>
            <a:pPr>
              <a:lnSpc>
                <a:spcPct val="90000"/>
              </a:lnSpc>
            </a:pPr>
            <a:r>
              <a:rPr lang="en" sz="2800" dirty="0" smtClean="0">
                <a:solidFill>
                  <a:schemeClr val="tx1"/>
                </a:solidFill>
                <a:latin typeface="+mn-lt"/>
              </a:rPr>
              <a:t>	Organizational heirarchy</a:t>
            </a:r>
          </a:p>
          <a:p>
            <a:pPr>
              <a:lnSpc>
                <a:spcPct val="90000"/>
              </a:lnSpc>
            </a:pPr>
            <a:r>
              <a:rPr lang="en" sz="2800" dirty="0" smtClean="0">
                <a:solidFill>
                  <a:schemeClr val="tx1"/>
                </a:solidFill>
                <a:latin typeface="+mn-lt"/>
              </a:rPr>
              <a:t>	Role-based heirarchy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37070"/>
            <a:ext cx="8839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Access control in an application can be difficult because information is typically restricted to different user groups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5542" name="Picture 6" descr="http://images.icanhascheezburger.com/completestore/2009/1/18/128767883205345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86200"/>
            <a:ext cx="3454400" cy="25908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Regulating Access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069878"/>
            <a:ext cx="8610600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Connecting with external user stores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" sz="2800" dirty="0" smtClean="0">
                <a:solidFill>
                  <a:schemeClr val="tx1"/>
                </a:solidFill>
                <a:latin typeface="+mn-lt"/>
              </a:rPr>
              <a:t>Most common: LDAP/ Active Directory(AD)</a:t>
            </a:r>
          </a:p>
          <a:p>
            <a:pPr>
              <a:lnSpc>
                <a:spcPct val="90000"/>
              </a:lnSpc>
            </a:pPr>
            <a:r>
              <a:rPr lang="en" sz="2800" dirty="0" smtClean="0">
                <a:solidFill>
                  <a:schemeClr val="tx1"/>
                </a:solidFill>
                <a:latin typeface="+mn-lt"/>
              </a:rPr>
              <a:t>	Frequent ask: CAS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170634"/>
            </a:pPr>
            <a:r>
              <a:rPr lang="en" sz="2800" dirty="0" smtClean="0">
                <a:solidFill>
                  <a:schemeClr val="tx1"/>
                </a:solidFill>
                <a:latin typeface="+mn-lt"/>
              </a:rPr>
              <a:t>	Little known: Siteminder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170634"/>
            </a:pPr>
            <a:r>
              <a:rPr lang="en" sz="2800" dirty="0" smtClean="0">
                <a:solidFill>
                  <a:schemeClr val="tx1"/>
                </a:solidFill>
                <a:latin typeface="+mn-lt"/>
              </a:rPr>
              <a:t>	Other user stores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95400"/>
            <a:ext cx="879760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An application can connect to different directories of users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Regulating Access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991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Organizational hierarchy is the most common access regulation requirement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 recommend Organic Groups for this 99.99% of the time. TAC for other .01%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It’s confusing, but use 7.x-2.x-dev.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You will definitely need Field Permissions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If you want subgroups, use OG Subgroups (soon)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30672" cy="10668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Chris Porter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Professional Services, </a:t>
            </a:r>
            <a:r>
              <a:rPr lang="en-US" dirty="0" err="1" smtClean="0"/>
              <a:t>Acquia</a:t>
            </a:r>
            <a:r>
              <a:rPr lang="en-US" dirty="0" smtClean="0"/>
              <a:t>, Inc.</a:t>
            </a:r>
            <a:endParaRPr lang="en-US"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4294967295"/>
          </p:nvPr>
        </p:nvSpPr>
        <p:spPr>
          <a:xfrm>
            <a:off x="762000" y="2286000"/>
            <a:ext cx="7358063" cy="3477835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70634"/>
              <a:buFont typeface="Arial"/>
              <a:buChar char="•"/>
            </a:pPr>
            <a:r>
              <a:rPr lang="en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3 </a:t>
            </a:r>
            <a:r>
              <a:rPr lang="en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Yrs of Professional Services @ Acquia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70634"/>
              <a:buFont typeface="Arial"/>
              <a:buChar char="•"/>
            </a:pPr>
            <a:r>
              <a:rPr lang="en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7 Yrs in the Drupal Community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70634"/>
              <a:buFont typeface="Arial"/>
              <a:buChar char="•"/>
            </a:pPr>
            <a:r>
              <a:rPr lang="en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CTR Score: 2  (yes, thats low</a:t>
            </a:r>
            <a:r>
              <a:rPr lang="en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)</a:t>
            </a:r>
            <a:endParaRPr lang="en-US" b="0" i="0" u="none" strike="noStrike" cap="none" baseline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2400"/>
              </a:spcBef>
              <a:buClr>
                <a:schemeClr val="dk1"/>
              </a:buClr>
              <a:buSzPct val="170634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Drupal.</a:t>
            </a:r>
            <a:r>
              <a:rPr lang="en" dirty="0">
                <a:ea typeface="Arial"/>
                <a:cs typeface="Arial"/>
                <a:sym typeface="Arial"/>
              </a:rPr>
              <a:t>org:</a:t>
            </a:r>
            <a:r>
              <a:rPr lang="en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netw3rker</a:t>
            </a:r>
          </a:p>
          <a:p>
            <a:pPr marL="0" lvl="0" indent="0">
              <a:lnSpc>
                <a:spcPct val="100000"/>
              </a:lnSpc>
              <a:spcBef>
                <a:spcPts val="2400"/>
              </a:spcBef>
              <a:buClr>
                <a:schemeClr val="dk1"/>
              </a:buClr>
              <a:buSzPct val="170634"/>
              <a:buFont typeface="Arial"/>
              <a:buChar char="•"/>
            </a:pPr>
            <a:r>
              <a:rPr lang="en" u="sng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chris.porter@acquia.com</a:t>
            </a:r>
            <a:endParaRPr lang="en" u="sng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2" name="Picture 1" descr="me-unicor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42" t="-1" r="39606" b="24444"/>
          <a:stretch/>
        </p:blipFill>
        <p:spPr>
          <a:xfrm>
            <a:off x="4572000" y="3352800"/>
            <a:ext cx="4132017" cy="31089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0" y="1143000"/>
            <a:ext cx="5943600" cy="5847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508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0" i="0" u="none" strike="noStrike" cap="none" baseline="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Organic groups: OG config</a:t>
            </a:r>
            <a:endParaRPr lang="en" sz="3200" b="0" i="0" u="none" strike="noStrike" cap="none" baseline="0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Regulating Access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7889" name="Picture 1" descr="C:\Users\cmoseman\Downloads\Screen shot 2012-08-15 at 8.37.26 P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229600" cy="3983651"/>
          </a:xfrm>
          <a:prstGeom prst="rect">
            <a:avLst/>
          </a:prstGeom>
          <a:noFill/>
        </p:spPr>
      </p:pic>
      <p:pic>
        <p:nvPicPr>
          <p:cNvPr id="37890" name="Picture 2" descr="C:\Users\cmoseman\Downloads\Screen shot 2012-08-15 at 8.50.13 P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752600"/>
            <a:ext cx="4572000" cy="2488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Regulating Access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8305800" cy="325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Taxonomy Access Control (TAC)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upside: *really* good at hierarchical access because it follows taxonomy trees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downside: administration screens can be somewhat difficult to follow, but its getting better.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21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Regulating Access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8991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Role-based hierarchy is the second-most common access regulation requirement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438400"/>
            <a:ext cx="68580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Common in publishing platforms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Try Workflow module (PS: workflow for D7, you guys are awesome!)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Other assignment systems: User Access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22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533400" y="885109"/>
            <a:ext cx="5943600" cy="7694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508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Worst-Case </a:t>
            </a:r>
            <a:r>
              <a:rPr lang="en" sz="4400" b="0" i="0" u="none" strike="noStrike" cap="none" baseline="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Scenario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990600" y="1676400"/>
            <a:ext cx="7358062" cy="390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70634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Combining multiple systems together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70634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Remember:</a:t>
            </a:r>
          </a:p>
          <a:p>
            <a:pPr marL="1282700" marR="0" lvl="1" indent="-571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70634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Access Granting Systems “OR” together</a:t>
            </a:r>
          </a:p>
          <a:p>
            <a:pPr marL="1282700" marR="0" lvl="1" indent="-571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70634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If you need AND, write your own, or push the “module grants” project to get a D7+ branch going.</a:t>
            </a:r>
          </a:p>
          <a:p>
            <a:pPr marL="1282700" marR="0" lvl="1" indent="-571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70634"/>
              <a:buFont typeface="Arial"/>
              <a:buChar char="•"/>
            </a:pPr>
            <a:r>
              <a:rPr lang="en" sz="2400" b="0" i="0" u="sng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http://drupal.org/node/791972</a:t>
            </a:r>
          </a:p>
        </p:txBody>
      </p:sp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Regulating Access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23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Displaying the Data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8305800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Use the Views API when writing code. This will allow you to leverage existing - already integrated - display logic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Views are exportable through features</a:t>
            </a:r>
            <a:endParaRPr lang="en-US" sz="2800" i="1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i="1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Watch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Bevan’s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presentation on views: 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http://denver2012.drupal.org/program/sessions/views-developers-architectural-overview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103" y="914400"/>
            <a:ext cx="7553497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Views is a query machine with a great presentation layer.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7924800" cy="5847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508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70634"/>
              <a:buNone/>
            </a:pPr>
            <a:r>
              <a:rPr lang="en" sz="3200" b="0" i="0" u="none" strike="noStrike" cap="none" baseline="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Use panels to combine View </a:t>
            </a:r>
            <a:r>
              <a:rPr lang="en" sz="3200" b="0" i="0" u="none" strike="noStrike" cap="none" baseline="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displays</a:t>
            </a:r>
            <a:endParaRPr lang="en" sz="2400" b="0" i="0" u="none" strike="noStrike" cap="none" baseline="0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Displaying the Data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7620000" cy="4281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Panels have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entity relationships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, make sure to exercise these</a:t>
            </a:r>
            <a:endParaRPr lang="en-US" sz="11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Views do not need to be blocks, enable the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CTools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“views content panes” module FTW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Use the “content edit” template to make better input/edit screens</a:t>
            </a:r>
            <a:endParaRPr lang="en-US" sz="12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Use the content view template to make better visualized screens</a:t>
            </a:r>
          </a:p>
          <a:p>
            <a:pPr lvl="0">
              <a:lnSpc>
                <a:spcPct val="90000"/>
              </a:lnSpc>
            </a:pPr>
            <a:endParaRPr lang="en" sz="2400" dirty="0" smtClean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25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7042" name="Picture 2" descr="C:\Users\cmoseman\Downloads\Screen shot 2012-08-15 at 8.59.16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001000" cy="5697558"/>
          </a:xfrm>
          <a:prstGeom prst="rect">
            <a:avLst/>
          </a:prstGeom>
          <a:noFill/>
        </p:spPr>
      </p:pic>
      <p:sp>
        <p:nvSpPr>
          <p:cNvPr id="7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Displaying the Data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Displaying the Data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88066" name="Picture 2" descr="C:\Users\cmoseman\Downloads\Screen shot 2012-08-15 at 9.02.06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1116726"/>
            <a:ext cx="8001001" cy="5242314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>
            <a:off x="2438400" y="3276600"/>
            <a:ext cx="7620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5800"/>
            <a:ext cx="664637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Panels can override the node add/edit form: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24200" y="304800"/>
            <a:ext cx="5801275" cy="609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Displaying the Data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2619978" cy="2038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Ingredients: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1 panel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4 content types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15 fields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4 views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Displaying the Data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914400"/>
            <a:ext cx="815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Views, Panels, and Context enable data to be displayed in meaningful ways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362200"/>
            <a:ext cx="8305800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Views Is key (no matter what they say)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Combine elements onto a screen using Panels (no matter what they say)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Use Context to supply... context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5058" name="Picture 2" descr="http://wikibon.org/blog/wp-content/uploads/2012/04/big-data-kit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495800"/>
            <a:ext cx="2895600" cy="2168483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29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5867400" cy="76940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5" tIns="45700" rIns="508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Application vs.</a:t>
            </a:r>
            <a:r>
              <a:rPr lang="en" sz="4400" b="0" i="0" u="none" strike="noStrike" cap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" sz="4400" dirty="0" smtClean="0">
                <a:latin typeface="+mj-lt"/>
                <a:ea typeface="Arial"/>
                <a:cs typeface="Arial"/>
                <a:sym typeface="Arial"/>
              </a:rPr>
              <a:t>website</a:t>
            </a:r>
            <a:endParaRPr lang="en" sz="4400" b="0" i="0" u="none" strike="noStrike" cap="none" baseline="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229600" cy="442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An application processes information; a website presents information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Applications are purpose-built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Goal of application building is often intranet building, and vice-versa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Distinguishing characteristics of an application: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Tightly controlled access to information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	Very structured workflow processes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	Often requires integration with other systems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typically ‘behind the scenes’ 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Displaying the Data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Shape 235"/>
          <p:cNvSpPr txBox="1">
            <a:spLocks/>
          </p:cNvSpPr>
          <p:nvPr/>
        </p:nvSpPr>
        <p:spPr>
          <a:xfrm>
            <a:off x="0" y="838200"/>
            <a:ext cx="8991600" cy="584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50800" bIns="45700" rtlCol="0" anchor="ctr" anchorCtr="0">
            <a:spAutoFit/>
          </a:bodyPr>
          <a:lstStyle/>
          <a:p>
            <a:pPr lvl="0">
              <a:spcBef>
                <a:spcPts val="2400"/>
              </a:spcBef>
              <a:buClr>
                <a:schemeClr val="dk1"/>
              </a:buClr>
              <a:buSzPct val="170634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</a:rPr>
              <a:t>Use views to make data accessible to other systems.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83058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Relevant modules: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  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Views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Datasource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     Services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	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733800" y="6477000"/>
            <a:ext cx="2133600" cy="365125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05" name="Picture 1" descr="C:\Users\cmoseman\Downloads\Screen shot 2012-08-15 at 9.06.41 P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905000"/>
            <a:ext cx="5580600" cy="3525603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207619">
            <a:off x="2749093" y="2345087"/>
            <a:ext cx="838200" cy="22061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7358062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6000" b="0" i="0" u="none" strike="noStrike" cap="none" baseline="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Eat Your Own Dogfood</a:t>
            </a:r>
          </a:p>
        </p:txBody>
      </p:sp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Displaying the Data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2530" name="Picture 2" descr="http://ihasahotdog.files.wordpress.com/2008/05/cute-puppy-pictures-sleep-mode-in-f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733800"/>
            <a:ext cx="4419600" cy="27666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1828800"/>
            <a:ext cx="7467600" cy="203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Act as your users when building displays.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Do this *before* writing corrective code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Use rules,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views_rules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, and views bulk operations to add automation to the user experience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31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7358062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5400" b="0" i="0" u="none" strike="noStrike" cap="none" baseline="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Scaling It all</a:t>
            </a:r>
          </a:p>
        </p:txBody>
      </p:sp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Dealing with Load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32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8434" name="Picture 2" descr="https://encrypted-tbn1.google.com/images?q=tbn:ANd9GcS1103OU2JImwhiIEg4iWSoutBr2Eebvyz411iH8IOGXS7mh-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14800"/>
            <a:ext cx="2924175" cy="21903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2438400"/>
            <a:ext cx="5562600" cy="352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Cache Everything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Cache that stuff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Profile, Profile, Profile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-76200" y="838200"/>
            <a:ext cx="3276600" cy="9232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508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5400" b="0" i="0" u="none" strike="noStrike" cap="none" baseline="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Caching</a:t>
            </a:r>
          </a:p>
        </p:txBody>
      </p:sp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Dealing with Load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33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8077200" cy="331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Use APC and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Memcache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Cache your views and panels displays as much as possible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Use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drupal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page caching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hlinkClick r:id="rId3"/>
              </a:rPr>
              <a:t>http://drupal.org/project/authcache/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34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9090" name="Picture 2" descr="C:\Users\cmoseman\Downloads\Screen shot 2012-08-15 at 9.18.27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924800" cy="5046097"/>
          </a:xfrm>
          <a:prstGeom prst="rect">
            <a:avLst/>
          </a:prstGeom>
          <a:noFill/>
        </p:spPr>
      </p:pic>
      <p:sp>
        <p:nvSpPr>
          <p:cNvPr id="6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Dealing with Load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0"/>
            <a:ext cx="356379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Views caching options: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Dealing with Load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35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hape 294"/>
          <p:cNvSpPr txBox="1">
            <a:spLocks/>
          </p:cNvSpPr>
          <p:nvPr/>
        </p:nvSpPr>
        <p:spPr>
          <a:xfrm>
            <a:off x="228600" y="838200"/>
            <a:ext cx="5562600" cy="9232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50800" bIns="457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kumimoji="0" lang="en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Caching the Cache</a:t>
            </a:r>
            <a:endParaRPr kumimoji="0" lang="en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133600"/>
            <a:ext cx="7543800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Page level caching should be used, even if 100% authenticated traffic. Just reduce per-user customizations.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ESI’s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are possible.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ESI’s are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panel context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aware for rich customization.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They are also mostly made of magic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Dealing with Load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36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1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175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76200" y="829163"/>
            <a:ext cx="7358062" cy="9232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508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54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Profile your Application</a:t>
            </a:r>
          </a:p>
        </p:txBody>
      </p:sp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Dealing with Load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37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90284"/>
            <a:ext cx="8305800" cy="436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Watch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Mark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S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onnabaum’s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tutorials on how to use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XHProf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Use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XHProf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Use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devel’s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query reporting</a:t>
            </a: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Profile</a:t>
            </a: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Tools for profiling: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	XHPROF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Devel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	New Relic</a:t>
            </a:r>
          </a:p>
          <a:p>
            <a:pPr lvl="0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38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hape 47"/>
          <p:cNvSpPr txBox="1">
            <a:spLocks/>
          </p:cNvSpPr>
          <p:nvPr/>
        </p:nvSpPr>
        <p:spPr>
          <a:xfrm>
            <a:off x="0" y="0"/>
            <a:ext cx="3581400" cy="584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Dealing with Load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0"/>
            <a:ext cx="174919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New Relic: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0114" name="Picture 2" descr="C:\Users\cmoseman\Downloads\local_docroot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71318"/>
            <a:ext cx="6972895" cy="2453282"/>
          </a:xfrm>
          <a:prstGeom prst="rect">
            <a:avLst/>
          </a:prstGeom>
          <a:noFill/>
        </p:spPr>
      </p:pic>
      <p:pic>
        <p:nvPicPr>
          <p:cNvPr id="90118" name="Picture 6" descr="C:\Users\cmoseman\Downloads\realpath_cache_size (1).gif"/>
          <p:cNvPicPr>
            <a:picLocks noChangeAspect="1" noChangeArrowheads="1"/>
          </p:cNvPicPr>
          <p:nvPr/>
        </p:nvPicPr>
        <p:blipFill>
          <a:blip r:embed="rId3"/>
          <a:srcRect t="2966"/>
          <a:stretch>
            <a:fillRect/>
          </a:stretch>
        </p:blipFill>
        <p:spPr bwMode="auto">
          <a:xfrm>
            <a:off x="933747" y="1295400"/>
            <a:ext cx="6934200" cy="2493168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>
            <a:off x="4114800" y="1676400"/>
            <a:ext cx="1524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5800" y="4038600"/>
            <a:ext cx="3810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1296" y="1524000"/>
            <a:ext cx="3810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28" y="1295400"/>
            <a:ext cx="72167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50s!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19" y="3766268"/>
            <a:ext cx="70083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15s!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1327868"/>
            <a:ext cx="27382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Real_path_cache fix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329550" y="4495800"/>
            <a:ext cx="1524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6400" y="4114800"/>
            <a:ext cx="235833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Local doc root fix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696200" y="594360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53400" y="5638800"/>
            <a:ext cx="102143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300ms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39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hape 47"/>
          <p:cNvSpPr txBox="1">
            <a:spLocks/>
          </p:cNvSpPr>
          <p:nvPr/>
        </p:nvSpPr>
        <p:spPr>
          <a:xfrm>
            <a:off x="0" y="0"/>
            <a:ext cx="2057400" cy="5847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THINK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1430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Think the application though.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Fix things that are broken.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Don’t write code.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Drink beer.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win!</a:t>
            </a:r>
          </a:p>
          <a:p>
            <a:pPr>
              <a:lnSpc>
                <a:spcPct val="90000"/>
              </a:lnSpc>
            </a:pP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3650"/>
            <a:ext cx="4572000" cy="6462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600" kern="1200" dirty="0" smtClean="0">
                <a:latin typeface="+mj-lt"/>
                <a:ea typeface="Arial"/>
                <a:cs typeface="Arial"/>
              </a:rPr>
              <a:t>Overview</a:t>
            </a:r>
            <a:endParaRPr kumimoji="0" lang="en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Shape 47"/>
          <p:cNvSpPr txBox="1">
            <a:spLocks/>
          </p:cNvSpPr>
          <p:nvPr/>
        </p:nvSpPr>
        <p:spPr>
          <a:xfrm>
            <a:off x="1447800" y="1798023"/>
            <a:ext cx="3352800" cy="6462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600" kern="1200" dirty="0" smtClean="0">
                <a:latin typeface="+mj-lt"/>
                <a:ea typeface="Arial"/>
                <a:cs typeface="Arial"/>
              </a:rPr>
              <a:t>The Data Model</a:t>
            </a:r>
            <a:endParaRPr kumimoji="0" lang="en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" name="Shape 47"/>
          <p:cNvSpPr txBox="1">
            <a:spLocks/>
          </p:cNvSpPr>
          <p:nvPr/>
        </p:nvSpPr>
        <p:spPr>
          <a:xfrm>
            <a:off x="1447800" y="2636223"/>
            <a:ext cx="3657600" cy="6462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600" kern="1200" dirty="0" smtClean="0">
                <a:latin typeface="+mj-lt"/>
                <a:ea typeface="Arial"/>
                <a:cs typeface="Arial"/>
              </a:rPr>
              <a:t>Regulating Access</a:t>
            </a:r>
            <a:endParaRPr kumimoji="0" lang="en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" name="Shape 47"/>
          <p:cNvSpPr txBox="1">
            <a:spLocks/>
          </p:cNvSpPr>
          <p:nvPr/>
        </p:nvSpPr>
        <p:spPr>
          <a:xfrm>
            <a:off x="1447800" y="3474423"/>
            <a:ext cx="3886200" cy="6462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600" kern="1200" dirty="0" smtClean="0">
                <a:latin typeface="+mj-lt"/>
                <a:ea typeface="Arial"/>
                <a:cs typeface="Arial"/>
              </a:rPr>
              <a:t>Displaying the Data</a:t>
            </a:r>
            <a:endParaRPr kumimoji="0" lang="en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" name="Shape 47"/>
          <p:cNvSpPr txBox="1">
            <a:spLocks/>
          </p:cNvSpPr>
          <p:nvPr/>
        </p:nvSpPr>
        <p:spPr>
          <a:xfrm>
            <a:off x="1447800" y="4312623"/>
            <a:ext cx="3581400" cy="646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600" kern="1200" dirty="0" smtClean="0">
                <a:latin typeface="+mj-lt"/>
                <a:ea typeface="Arial"/>
                <a:cs typeface="Arial"/>
              </a:rPr>
              <a:t>Dealing with Load</a:t>
            </a:r>
            <a:endParaRPr kumimoji="0" lang="en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762000" y="3886200"/>
            <a:ext cx="7358062" cy="1384954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8400" b="0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Thanks!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3048000" y="5105400"/>
            <a:ext cx="4038600" cy="7386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508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70634"/>
              <a:buNone/>
            </a:pPr>
            <a:r>
              <a:rPr lang="en" sz="42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Questions</a:t>
            </a:r>
            <a:r>
              <a:rPr lang="en" sz="42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40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81000"/>
            <a:ext cx="7086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chemeClr val="tx1"/>
                </a:solidFill>
                <a:latin typeface="+mn-lt"/>
              </a:rPr>
              <a:t>Acknowledgements</a:t>
            </a:r>
            <a:endParaRPr lang="en-US"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8382000" cy="281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he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D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rupalcon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Team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  <a:latin typeface="+mn-lt"/>
              </a:rPr>
              <a:t>A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cquia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Inc.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WHOI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BioRAFT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All of my secret clients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Mark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Sonnabaum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The Data Model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5486400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u="sng" dirty="0" smtClean="0">
                <a:solidFill>
                  <a:schemeClr val="tx1"/>
                </a:solidFill>
                <a:latin typeface="+mn-lt"/>
              </a:rPr>
              <a:t>Overview: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Entity types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Content relationships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	Entity References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	Understanding views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Complex Fields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828800"/>
            <a:ext cx="4573726" cy="3340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4"/>
          <p:cNvSpPr txBox="1">
            <a:spLocks noGrp="1"/>
          </p:cNvSpPr>
          <p:nvPr>
            <p:ph type="title"/>
          </p:nvPr>
        </p:nvSpPr>
        <p:spPr>
          <a:xfrm>
            <a:off x="228600" y="1826568"/>
            <a:ext cx="4114800" cy="4062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508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 smtClean="0">
                <a:latin typeface="+mn-lt"/>
                <a:ea typeface="Arial"/>
                <a:cs typeface="Arial"/>
                <a:sym typeface="Arial"/>
              </a:rPr>
              <a:t>Content Types</a:t>
            </a:r>
            <a:r>
              <a:rPr lang="en-US" sz="2400" dirty="0" smtClean="0">
                <a:latin typeface="+mn-lt"/>
                <a:ea typeface="Arial"/>
                <a:cs typeface="Arial"/>
                <a:sym typeface="Arial"/>
              </a:rPr>
              <a:t>- most of the data model will consist of these</a:t>
            </a:r>
            <a:br>
              <a:rPr lang="en-US" sz="2400" dirty="0" smtClean="0">
                <a:latin typeface="+mn-lt"/>
                <a:ea typeface="Arial"/>
                <a:cs typeface="Arial"/>
                <a:sym typeface="Arial"/>
              </a:rPr>
            </a:br>
            <a:r>
              <a:rPr lang="en-US" sz="1800" dirty="0" smtClean="0">
                <a:latin typeface="+mn-lt"/>
                <a:ea typeface="Arial"/>
                <a:cs typeface="Arial"/>
                <a:sym typeface="Arial"/>
              </a:rPr>
              <a:t>Try </a:t>
            </a:r>
            <a:r>
              <a:rPr lang="en-US" sz="1800" dirty="0" smtClean="0">
                <a:latin typeface="+mn-lt"/>
                <a:ea typeface="Arial"/>
                <a:cs typeface="Arial"/>
                <a:sym typeface="Arial"/>
              </a:rPr>
              <a:t>to resist the urge to use </a:t>
            </a:r>
            <a:r>
              <a:rPr lang="en-US" sz="1800" dirty="0" err="1" smtClean="0">
                <a:latin typeface="+mn-lt"/>
                <a:ea typeface="Arial"/>
                <a:cs typeface="Arial"/>
                <a:sym typeface="Arial"/>
              </a:rPr>
              <a:t>Webform</a:t>
            </a:r>
            <a:r>
              <a:rPr lang="en-US" sz="2400" dirty="0" smtClean="0">
                <a:latin typeface="+mn-lt"/>
                <a:ea typeface="Arial"/>
                <a:cs typeface="Arial"/>
                <a:sym typeface="Arial"/>
              </a:rPr>
              <a:t/>
            </a:r>
            <a:br>
              <a:rPr lang="en-US" sz="2400" dirty="0" smtClean="0">
                <a:latin typeface="+mn-lt"/>
                <a:ea typeface="Arial"/>
                <a:cs typeface="Arial"/>
                <a:sym typeface="Arial"/>
              </a:rPr>
            </a:br>
            <a:r>
              <a:rPr lang="en-US" sz="2400" dirty="0" smtClean="0">
                <a:latin typeface="+mn-lt"/>
                <a:ea typeface="Arial"/>
                <a:cs typeface="Arial"/>
                <a:sym typeface="Arial"/>
              </a:rPr>
              <a:t/>
            </a:r>
            <a:br>
              <a:rPr lang="en-US" sz="2400" dirty="0" smtClean="0">
                <a:latin typeface="+mn-lt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latin typeface="+mn-lt"/>
                <a:ea typeface="Arial"/>
                <a:cs typeface="Arial"/>
                <a:sym typeface="Arial"/>
              </a:rPr>
              <a:t>Vocabularies</a:t>
            </a:r>
            <a:r>
              <a:rPr lang="en-US" sz="2400" b="1" dirty="0" smtClean="0">
                <a:latin typeface="+mn-lt"/>
                <a:ea typeface="Arial"/>
                <a:cs typeface="Arial"/>
                <a:sym typeface="Arial"/>
              </a:rPr>
              <a:t>-</a:t>
            </a:r>
            <a:r>
              <a:rPr lang="en-US" sz="2400" dirty="0" smtClean="0">
                <a:latin typeface="+mn-lt"/>
                <a:ea typeface="Arial"/>
                <a:cs typeface="Arial"/>
                <a:sym typeface="Arial"/>
              </a:rPr>
              <a:t> used for categorizing content/data</a:t>
            </a:r>
            <a:br>
              <a:rPr lang="en-US" sz="2400" dirty="0" smtClean="0">
                <a:latin typeface="+mn-lt"/>
                <a:ea typeface="Arial"/>
                <a:cs typeface="Arial"/>
                <a:sym typeface="Arial"/>
              </a:rPr>
            </a:br>
            <a:r>
              <a:rPr lang="en-US" sz="2400" dirty="0" smtClean="0">
                <a:latin typeface="+mn-lt"/>
                <a:ea typeface="Arial"/>
                <a:cs typeface="Arial"/>
                <a:sym typeface="Arial"/>
              </a:rPr>
              <a:t/>
            </a:r>
            <a:br>
              <a:rPr lang="en-US" sz="2400" dirty="0" smtClean="0">
                <a:latin typeface="+mn-lt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latin typeface="+mn-lt"/>
                <a:ea typeface="Arial"/>
                <a:cs typeface="Arial"/>
                <a:sym typeface="Arial"/>
              </a:rPr>
              <a:t>Files</a:t>
            </a:r>
            <a:r>
              <a:rPr lang="en-US" sz="2400" b="1" dirty="0" smtClean="0">
                <a:latin typeface="+mn-lt"/>
                <a:ea typeface="Arial"/>
                <a:cs typeface="Arial"/>
                <a:sym typeface="Arial"/>
              </a:rPr>
              <a:t>-</a:t>
            </a:r>
            <a:r>
              <a:rPr lang="en-US" sz="2400" dirty="0" smtClean="0">
                <a:latin typeface="+mn-lt"/>
                <a:ea typeface="Arial"/>
                <a:cs typeface="Arial"/>
                <a:sym typeface="Arial"/>
              </a:rPr>
              <a:t> static assets </a:t>
            </a:r>
            <a:br>
              <a:rPr lang="en-US" sz="2400" dirty="0" smtClean="0">
                <a:latin typeface="+mn-lt"/>
                <a:ea typeface="Arial"/>
                <a:cs typeface="Arial"/>
                <a:sym typeface="Arial"/>
              </a:rPr>
            </a:br>
            <a:r>
              <a:rPr lang="en-US" sz="1800" dirty="0" smtClean="0">
                <a:latin typeface="+mn-lt"/>
                <a:ea typeface="Arial"/>
                <a:cs typeface="Arial"/>
                <a:sym typeface="Arial"/>
              </a:rPr>
              <a:t>there </a:t>
            </a:r>
            <a:r>
              <a:rPr lang="en-US" sz="1800" dirty="0" smtClean="0">
                <a:latin typeface="+mn-lt"/>
                <a:ea typeface="Arial"/>
                <a:cs typeface="Arial"/>
                <a:sym typeface="Arial"/>
              </a:rPr>
              <a:t>are special access rules for files related to nodes</a:t>
            </a:r>
            <a:r>
              <a:rPr lang="en-US" sz="2400" dirty="0" smtClean="0">
                <a:latin typeface="+mn-lt"/>
                <a:ea typeface="Arial"/>
                <a:cs typeface="Arial"/>
                <a:sym typeface="Arial"/>
              </a:rPr>
              <a:t/>
            </a:r>
            <a:br>
              <a:rPr lang="en-US" sz="2400" dirty="0" smtClean="0">
                <a:latin typeface="+mn-lt"/>
                <a:ea typeface="Arial"/>
                <a:cs typeface="Arial"/>
                <a:sym typeface="Arial"/>
              </a:rPr>
            </a:br>
            <a:endParaRPr lang="en" sz="2400" b="0" i="0" u="none" strike="noStrike" cap="none" baseline="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The Data Model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219200"/>
            <a:ext cx="9144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Entities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are objects in the data model </a:t>
            </a:r>
            <a:endParaRPr lang="en" sz="2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3800" y="6324600"/>
            <a:ext cx="2133600" cy="365125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828800"/>
            <a:ext cx="4573726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0185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The Data Model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hape 114"/>
          <p:cNvSpPr txBox="1">
            <a:spLocks/>
          </p:cNvSpPr>
          <p:nvPr/>
        </p:nvSpPr>
        <p:spPr>
          <a:xfrm>
            <a:off x="228600" y="1720335"/>
            <a:ext cx="8382000" cy="24313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50800" bIns="45700" rtlCol="0" anchor="ctr" anchorCtr="0">
            <a:spAutoFit/>
          </a:bodyPr>
          <a:lstStyle/>
          <a:p>
            <a:pPr lvl="0">
              <a:buClr>
                <a:schemeClr val="dk1"/>
              </a:buClr>
              <a:buSzPct val="25000"/>
              <a:defRPr/>
            </a:pPr>
            <a:r>
              <a:rPr kumimoji="0" lang="e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Relevant modules:</a:t>
            </a:r>
            <a:br>
              <a:rPr kumimoji="0" lang="e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</a:br>
            <a:r>
              <a:rPr kumimoji="0" lang="e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	</a:t>
            </a: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Entity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Api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 (http://drupal.org/project/entity)</a:t>
            </a:r>
            <a:r>
              <a:rPr kumimoji="0" lang="e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/>
            </a:r>
            <a:br>
              <a:rPr kumimoji="0" lang="e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</a:b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	Entity </a:t>
            </a: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References</a:t>
            </a:r>
            <a:r>
              <a:rPr lang="en-US" sz="2400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kern="1200" dirty="0">
                <a:solidFill>
                  <a:schemeClr val="dk1"/>
                </a:solidFill>
                <a:latin typeface="+mn-lt"/>
              </a:rPr>
              <a:t>(http://</a:t>
            </a:r>
            <a:r>
              <a:rPr lang="en-US" sz="2000" kern="1200" dirty="0" err="1">
                <a:solidFill>
                  <a:schemeClr val="dk1"/>
                </a:solidFill>
                <a:latin typeface="+mn-lt"/>
              </a:rPr>
              <a:t>drupal.org</a:t>
            </a:r>
            <a:r>
              <a:rPr lang="en-US" sz="2000" kern="1200" dirty="0">
                <a:solidFill>
                  <a:schemeClr val="dk1"/>
                </a:solidFill>
                <a:latin typeface="+mn-lt"/>
              </a:rPr>
              <a:t>/project/</a:t>
            </a:r>
            <a:r>
              <a:rPr lang="en-US" sz="2000" kern="1200" dirty="0" err="1" smtClean="0">
                <a:solidFill>
                  <a:schemeClr val="dk1"/>
                </a:solidFill>
                <a:latin typeface="+mn-lt"/>
              </a:rPr>
              <a:t>entityreference</a:t>
            </a:r>
            <a:r>
              <a:rPr lang="en-US" sz="2000" kern="1200" dirty="0" smtClean="0">
                <a:solidFill>
                  <a:schemeClr val="dk1"/>
                </a:solidFill>
                <a:latin typeface="+mn-lt"/>
              </a:rPr>
              <a:t>)</a:t>
            </a: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/>
            </a:r>
            <a:b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 </a:t>
            </a: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	Entity Reference </a:t>
            </a: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Pre-populate</a:t>
            </a:r>
            <a:r>
              <a:rPr lang="en-US" sz="2400" kern="1200" dirty="0">
                <a:solidFill>
                  <a:schemeClr val="dk1"/>
                </a:solidFill>
                <a:latin typeface="+mn-lt"/>
              </a:rPr>
              <a:t> </a:t>
            </a:r>
            <a:endParaRPr lang="en-US" sz="2400" kern="1200" dirty="0" smtClean="0">
              <a:solidFill>
                <a:schemeClr val="dk1"/>
              </a:solidFill>
              <a:latin typeface="+mn-lt"/>
            </a:endParaRPr>
          </a:p>
          <a:p>
            <a:pPr lvl="0">
              <a:buClr>
                <a:schemeClr val="dk1"/>
              </a:buClr>
              <a:buSzPct val="25000"/>
              <a:defRPr/>
            </a:pPr>
            <a:r>
              <a:rPr lang="en-US" sz="2400" kern="1200" dirty="0">
                <a:solidFill>
                  <a:schemeClr val="dk1"/>
                </a:solidFill>
                <a:latin typeface="+mn-lt"/>
              </a:rPr>
              <a:t>	</a:t>
            </a:r>
            <a:r>
              <a:rPr lang="en-US" sz="2400" kern="1200" dirty="0" smtClean="0">
                <a:solidFill>
                  <a:schemeClr val="dk1"/>
                </a:solidFill>
                <a:latin typeface="+mn-lt"/>
              </a:rPr>
              <a:t>	</a:t>
            </a:r>
            <a:r>
              <a:rPr lang="en-US" sz="2000" kern="1200" dirty="0" smtClean="0">
                <a:solidFill>
                  <a:schemeClr val="dk1"/>
                </a:solidFill>
                <a:latin typeface="+mn-lt"/>
              </a:rPr>
              <a:t>(</a:t>
            </a:r>
            <a:r>
              <a:rPr lang="en-US" sz="2000" kern="1200" dirty="0">
                <a:solidFill>
                  <a:schemeClr val="dk1"/>
                </a:solidFill>
                <a:latin typeface="+mn-lt"/>
              </a:rPr>
              <a:t>http://</a:t>
            </a:r>
            <a:r>
              <a:rPr lang="en-US" sz="2000" kern="1200" dirty="0" err="1">
                <a:solidFill>
                  <a:schemeClr val="dk1"/>
                </a:solidFill>
                <a:latin typeface="+mn-lt"/>
              </a:rPr>
              <a:t>drupal.org</a:t>
            </a:r>
            <a:r>
              <a:rPr lang="en-US" sz="2000" kern="1200" dirty="0">
                <a:solidFill>
                  <a:schemeClr val="dk1"/>
                </a:solidFill>
                <a:latin typeface="+mn-lt"/>
              </a:rPr>
              <a:t>/project/</a:t>
            </a:r>
            <a:r>
              <a:rPr lang="en-US" sz="2000" kern="1200" dirty="0" err="1" smtClean="0">
                <a:solidFill>
                  <a:schemeClr val="dk1"/>
                </a:solidFill>
                <a:latin typeface="+mn-lt"/>
              </a:rPr>
              <a:t>entityreference_prepopulate</a:t>
            </a:r>
            <a:r>
              <a:rPr lang="en-US" sz="2000" kern="1200" dirty="0" smtClean="0">
                <a:solidFill>
                  <a:schemeClr val="dk1"/>
                </a:solidFill>
                <a:latin typeface="+mn-lt"/>
              </a:rPr>
              <a:t>)</a:t>
            </a: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/>
            </a:r>
            <a:b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</a:b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	Field </a:t>
            </a: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permissions</a:t>
            </a:r>
            <a:r>
              <a:rPr lang="en-US" sz="2000" kern="1200" dirty="0">
                <a:solidFill>
                  <a:schemeClr val="dk1"/>
                </a:solidFill>
                <a:latin typeface="+mn-lt"/>
              </a:rPr>
              <a:t> (http://</a:t>
            </a:r>
            <a:r>
              <a:rPr lang="en-US" sz="2000" kern="1200" dirty="0" err="1">
                <a:solidFill>
                  <a:schemeClr val="dk1"/>
                </a:solidFill>
                <a:latin typeface="+mn-lt"/>
              </a:rPr>
              <a:t>drupal.org</a:t>
            </a:r>
            <a:r>
              <a:rPr lang="en-US" sz="2000" kern="1200" dirty="0">
                <a:solidFill>
                  <a:schemeClr val="dk1"/>
                </a:solidFill>
                <a:latin typeface="+mn-lt"/>
              </a:rPr>
              <a:t>/project/</a:t>
            </a:r>
            <a:r>
              <a:rPr lang="en-US" sz="2000" kern="1200" dirty="0" err="1" smtClean="0">
                <a:solidFill>
                  <a:schemeClr val="dk1"/>
                </a:solidFill>
                <a:latin typeface="+mn-lt"/>
              </a:rPr>
              <a:t>field_permissions</a:t>
            </a:r>
            <a:r>
              <a:rPr lang="en-US" sz="2000" kern="1200" dirty="0" smtClean="0">
                <a:solidFill>
                  <a:schemeClr val="dk1"/>
                </a:solidFill>
                <a:latin typeface="+mn-lt"/>
              </a:rPr>
              <a:t>)</a:t>
            </a:r>
            <a:endParaRPr kumimoji="0" lang="e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219200"/>
            <a:ext cx="9144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" sz="2800" u="sng" dirty="0" smtClean="0">
                <a:solidFill>
                  <a:schemeClr val="tx1"/>
                </a:solidFill>
                <a:latin typeface="+mn-lt"/>
              </a:rPr>
              <a:t>Entity references</a:t>
            </a:r>
            <a:r>
              <a:rPr lang="en" sz="2800" dirty="0" smtClean="0">
                <a:solidFill>
                  <a:schemeClr val="tx1"/>
                </a:solidFill>
                <a:latin typeface="+mn-lt"/>
              </a:rPr>
              <a:t> allow entities to be related together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48360"/>
          </a:xfrm>
          <a:prstGeom prst="rect">
            <a:avLst/>
          </a:prstGeom>
        </p:spPr>
      </p:pic>
      <p:sp>
        <p:nvSpPr>
          <p:cNvPr id="5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The Data Model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3886200"/>
            <a:ext cx="7620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4000" y="3886200"/>
            <a:ext cx="7620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4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7100"/>
            <a:ext cx="9144000" cy="4980723"/>
          </a:xfrm>
          <a:prstGeom prst="rect">
            <a:avLst/>
          </a:prstGeom>
        </p:spPr>
      </p:pic>
      <p:sp>
        <p:nvSpPr>
          <p:cNvPr id="6" name="Shape 47"/>
          <p:cNvSpPr txBox="1">
            <a:spLocks/>
          </p:cNvSpPr>
          <p:nvPr/>
        </p:nvSpPr>
        <p:spPr>
          <a:xfrm>
            <a:off x="0" y="0"/>
            <a:ext cx="3352800" cy="5847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5" tIns="45700" rIns="50800" bIns="45700" rtlCol="0" anchor="ctr" anchorCtr="0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kern="1200" dirty="0" smtClean="0">
                <a:latin typeface="+mj-lt"/>
                <a:ea typeface="Arial"/>
                <a:cs typeface="Arial"/>
              </a:rPr>
              <a:t>The Data Model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14400" y="2286000"/>
            <a:ext cx="7620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23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19933</TotalTime>
  <Words>1047</Words>
  <Application>Microsoft Macintosh PowerPoint</Application>
  <PresentationFormat>On-screen Show (4:3)</PresentationFormat>
  <Paragraphs>264</Paragraphs>
  <Slides>40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Theme1</vt:lpstr>
      <vt:lpstr>Using Drupal to Build Applications</vt:lpstr>
      <vt:lpstr>Chris Porter Professional Services, Acquia, Inc.</vt:lpstr>
      <vt:lpstr>Application vs. website</vt:lpstr>
      <vt:lpstr>PowerPoint Presentation</vt:lpstr>
      <vt:lpstr>PowerPoint Presentation</vt:lpstr>
      <vt:lpstr>Content Types- most of the data model will consist of these Try to resist the urge to use Webform  Vocabularies- used for categorizing content/data  Files- static assets  there are special access rules for files related to nodes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Organic groups: OG config</vt:lpstr>
      <vt:lpstr>PowerPoint Presentation</vt:lpstr>
      <vt:lpstr>PowerPoint Presentation</vt:lpstr>
      <vt:lpstr>Worst-Case 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Eat Your Own Dogfood</vt:lpstr>
      <vt:lpstr>Scaling It all</vt:lpstr>
      <vt:lpstr>Caching</vt:lpstr>
      <vt:lpstr>PowerPoint Presentation</vt:lpstr>
      <vt:lpstr>PowerPoint Presentation</vt:lpstr>
      <vt:lpstr>PowerPoint Presentation</vt:lpstr>
      <vt:lpstr>Profile your Application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Drupal to Build Applications</dc:title>
  <dc:creator>scottma07</dc:creator>
  <cp:lastModifiedBy>Chris Porter</cp:lastModifiedBy>
  <cp:revision>73</cp:revision>
  <dcterms:modified xsi:type="dcterms:W3CDTF">2012-08-21T13:58:31Z</dcterms:modified>
</cp:coreProperties>
</file>